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0" r:id="rId5"/>
    <p:sldId id="258" r:id="rId6"/>
    <p:sldId id="259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A1B0B-1FF1-4BEB-B237-B97F675D1255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7DD20-93FB-4DEF-98FD-84A97E3032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9A781-72F0-4FF4-B073-9AC721BA07A1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CFAC7-1E9A-4B1C-AB00-7BC93279EC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378E9-84E1-4C8C-AA88-7735105CA1D0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465D9-0E2C-4E41-AB88-1946F25703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FF426-69D9-41C2-A512-D249985CFA84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560BB-56F6-49DD-8656-2F1FE38448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88808-22E7-4394-9DB1-465562978503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D344F-8074-47FE-8339-41D6348734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F66C3-80CC-4773-85EB-9C051F822F9C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D1C4-F5E0-4378-9084-31E453223A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20654-BD57-4EAA-9E4A-A1758AD5185C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C03AF-852C-4504-ADC3-537AB0376E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7CD7C-CB07-4418-8085-D4A9F8B3065E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1AF0F-871E-4F83-9244-8108233439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551D7-429C-4445-B37F-AA26D32D5585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2B099-B47D-4F04-9CEB-976D830DD9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F74BB-5913-4F4A-88BC-6A74BE68DFFD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12862-1306-4C3C-887B-23A48C4CC3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5D654-DFAA-4B72-A7B6-E0751C969B00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A0245-3875-4AFB-ACD0-237CB7E9EB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ABEE37-05DD-4AB8-95DC-58631A19BD3C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41F1AAF-79D3-4E19-B18C-667321BD17B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0912"/>
            <a:ext cx="7772400" cy="4456091"/>
          </a:xfrm>
        </p:spPr>
        <p:txBody>
          <a:bodyPr rtlCol="0">
            <a:normAutofit fontScale="90000"/>
          </a:bodyPr>
          <a:lstStyle/>
          <a:p>
            <a:br>
              <a:rPr lang="ru-RU" b="1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</a:rPr>
              <a:t> «Тренируем эмоции»</a:t>
            </a:r>
            <a:br>
              <a:rPr lang="ru-RU" dirty="0">
                <a:solidFill>
                  <a:srgbClr val="0070C0"/>
                </a:solidFill>
                <a:latin typeface="Monotype Corsiva" pitchFamily="66" charset="0"/>
              </a:rPr>
            </a:br>
            <a:br>
              <a:rPr lang="ru-RU" b="1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>
                <a:solidFill>
                  <a:srgbClr val="0070C0"/>
                </a:solidFill>
                <a:latin typeface="Monotype Corsiva" pitchFamily="66" charset="0"/>
              </a:rPr>
              <a:t>игра на развитие эмоционально-волевой сферы</a:t>
            </a:r>
            <a:br>
              <a:rPr lang="ru-RU" dirty="0">
                <a:solidFill>
                  <a:srgbClr val="0070C0"/>
                </a:solidFill>
                <a:latin typeface="Monotype Corsiva" pitchFamily="66" charset="0"/>
              </a:rPr>
            </a:b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23515" y="5138670"/>
            <a:ext cx="3377484" cy="106894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Бабаева О.А.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3778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РАДОСТЬ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Улыбнись, пожалуйста, как солнышко.</a:t>
            </a:r>
            <a:endParaRPr lang="ru-RU" sz="2000" dirty="0"/>
          </a:p>
        </p:txBody>
      </p:sp>
      <p:pic>
        <p:nvPicPr>
          <p:cNvPr id="11267" name="Picture 3" descr="C:\Users\Тусенька))))))))\Downloads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596" y="1279706"/>
            <a:ext cx="6843184" cy="5132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684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РАДОСТЬ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Улыбнись, пожалуйста, как кот, греющийся на солнышке.</a:t>
            </a:r>
          </a:p>
        </p:txBody>
      </p:sp>
      <p:pic>
        <p:nvPicPr>
          <p:cNvPr id="10242" name="Picture 2" descr="C:\Users\Тусенька))))))))\Downloads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82" y="1066845"/>
            <a:ext cx="3979817" cy="2487386"/>
          </a:xfrm>
          <a:prstGeom prst="rect">
            <a:avLst/>
          </a:prstGeom>
          <a:noFill/>
        </p:spPr>
      </p:pic>
      <p:pic>
        <p:nvPicPr>
          <p:cNvPr id="10243" name="Picture 3" descr="C:\Users\Тусенька))))))))\Downloads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9587" y="1712386"/>
            <a:ext cx="3749041" cy="2811781"/>
          </a:xfrm>
          <a:prstGeom prst="rect">
            <a:avLst/>
          </a:prstGeom>
          <a:noFill/>
        </p:spPr>
      </p:pic>
      <p:pic>
        <p:nvPicPr>
          <p:cNvPr id="10244" name="Picture 4" descr="C:\Users\Тусенька))))))))\Downloads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0458" y="3948249"/>
            <a:ext cx="3618411" cy="2713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4406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РАДОСТЬ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Улыбнись, пожалуйста, как хитрая лиса.</a:t>
            </a:r>
            <a:endParaRPr lang="ru-RU" sz="2000" dirty="0"/>
          </a:p>
        </p:txBody>
      </p:sp>
      <p:pic>
        <p:nvPicPr>
          <p:cNvPr id="12290" name="Picture 2" descr="C:\Users\Тусенька))))))))\Downloads\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463" y="1084217"/>
            <a:ext cx="3421150" cy="2623866"/>
          </a:xfrm>
          <a:prstGeom prst="rect">
            <a:avLst/>
          </a:prstGeom>
          <a:noFill/>
        </p:spPr>
      </p:pic>
      <p:pic>
        <p:nvPicPr>
          <p:cNvPr id="12291" name="Picture 3" descr="C:\Users\Тусенька))))))))\Downloads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320" y="1084215"/>
            <a:ext cx="3657600" cy="2599511"/>
          </a:xfrm>
          <a:prstGeom prst="rect">
            <a:avLst/>
          </a:prstGeom>
          <a:noFill/>
        </p:spPr>
      </p:pic>
      <p:pic>
        <p:nvPicPr>
          <p:cNvPr id="12292" name="Picture 4" descr="C:\Users\Тусенька))))))))\Downloads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6890" y="3566160"/>
            <a:ext cx="4690371" cy="3128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7652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РАДОСТЬ (УДОВОЛЬСТВИЕ)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Улыбнись, как, довольный ребенок.</a:t>
            </a:r>
            <a:endParaRPr lang="ru-RU" sz="2000" dirty="0"/>
          </a:p>
        </p:txBody>
      </p:sp>
      <p:pic>
        <p:nvPicPr>
          <p:cNvPr id="13314" name="Picture 2" descr="C:\Users\Тусенька))))))))\Downloads\337560_760x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314" y="1008529"/>
            <a:ext cx="2963689" cy="2326287"/>
          </a:xfrm>
          <a:prstGeom prst="rect">
            <a:avLst/>
          </a:prstGeom>
          <a:noFill/>
        </p:spPr>
      </p:pic>
      <p:pic>
        <p:nvPicPr>
          <p:cNvPr id="13315" name="Picture 3" descr="C:\Users\Тусенька))))))))\Downloads\rebenok_lico_devochka_ulybka_63383_2560x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09882" y="990038"/>
            <a:ext cx="3213848" cy="2344832"/>
          </a:xfrm>
          <a:prstGeom prst="rect">
            <a:avLst/>
          </a:prstGeom>
          <a:noFill/>
        </p:spPr>
      </p:pic>
      <p:pic>
        <p:nvPicPr>
          <p:cNvPr id="13316" name="Picture 4" descr="C:\Users\Тусенька))))))))\Downloads\slider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9155" y="3620460"/>
            <a:ext cx="6477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РАДОСТЬ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Улыбнись, пожалуйста, как  счастливая мама.</a:t>
            </a:r>
            <a:endParaRPr lang="ru-RU" sz="2000" dirty="0"/>
          </a:p>
        </p:txBody>
      </p:sp>
      <p:pic>
        <p:nvPicPr>
          <p:cNvPr id="14338" name="Picture 2" descr="C:\Users\Тусенька))))))))\Downloads\76965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455" y="1825625"/>
            <a:ext cx="6531089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05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«Изобрази эмоцию»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27909"/>
            <a:ext cx="7886700" cy="4949054"/>
          </a:xfrm>
        </p:spPr>
        <p:txBody>
          <a:bodyPr/>
          <a:lstStyle/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Настроение меняется раз, настроение меняется два, настроение меняется три, эмоцию гнева мне покажи и на месте замри.</a:t>
            </a:r>
          </a:p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Настроение меняется раз, настроение меняется два, настроение меняется три, эмоцию испуга мне покажи и на месте замри.</a:t>
            </a:r>
          </a:p>
          <a:p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Настроение меняется раз, настроение меняется два, настроение меняется три, эмоцию радости мне покажи и на месте замри.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850" y="325937"/>
            <a:ext cx="7886700" cy="3671297"/>
          </a:xfrm>
        </p:spPr>
        <p:txBody>
          <a:bodyPr/>
          <a:lstStyle/>
          <a:p>
            <a:pPr algn="ctr"/>
            <a:r>
              <a:rPr lang="ru-RU" dirty="0"/>
              <a:t>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данной игре могут использоваться разные варианты эмоций.</a:t>
            </a:r>
            <a:b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</a:p>
        </p:txBody>
      </p:sp>
      <p:pic>
        <p:nvPicPr>
          <p:cNvPr id="15362" name="Picture 2" descr="C:\Users\Тусенька))))))))\Downloads\для д.с\шары эмоции\b-WKOkQnvc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052" y="4911636"/>
            <a:ext cx="1188720" cy="1589344"/>
          </a:xfrm>
          <a:prstGeom prst="rect">
            <a:avLst/>
          </a:prstGeom>
          <a:noFill/>
        </p:spPr>
      </p:pic>
      <p:pic>
        <p:nvPicPr>
          <p:cNvPr id="15363" name="Picture 3" descr="C:\Users\Тусенька))))))))\Downloads\для д.с\шары эмоции\LqOaCXCKO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67" y="1593670"/>
            <a:ext cx="1153036" cy="1645728"/>
          </a:xfrm>
          <a:prstGeom prst="rect">
            <a:avLst/>
          </a:prstGeom>
          <a:noFill/>
        </p:spPr>
      </p:pic>
      <p:pic>
        <p:nvPicPr>
          <p:cNvPr id="15364" name="Picture 4" descr="C:\Users\Тусенька))))))))\Downloads\для д.с\шары эмоции\oOuPD0JIRu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4218" y="3319316"/>
            <a:ext cx="1192222" cy="1487814"/>
          </a:xfrm>
          <a:prstGeom prst="rect">
            <a:avLst/>
          </a:prstGeom>
          <a:noFill/>
        </p:spPr>
      </p:pic>
      <p:pic>
        <p:nvPicPr>
          <p:cNvPr id="15365" name="Picture 5" descr="C:\Users\Тусенька))))))))\Downloads\для д.с\шары эмоции\-QMpi3j11w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74296" cy="1522049"/>
          </a:xfrm>
          <a:prstGeom prst="rect">
            <a:avLst/>
          </a:prstGeom>
          <a:noFill/>
        </p:spPr>
      </p:pic>
      <p:pic>
        <p:nvPicPr>
          <p:cNvPr id="15366" name="Picture 6" descr="C:\Users\Тусенька))))))))\Downloads\для д.с\шары эмоции\bw-6OaxF6P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1287" y="4911634"/>
            <a:ext cx="1249717" cy="1589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2860767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понимание эмоций других, умение выражать собственные эмоции и чувства. </a:t>
            </a:r>
            <a:b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628650" y="3187337"/>
            <a:ext cx="7886700" cy="2989625"/>
          </a:xfrm>
        </p:spPr>
        <p:txBody>
          <a:bodyPr/>
          <a:lstStyle/>
          <a:p>
            <a:pPr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Задача игры:</a:t>
            </a:r>
          </a:p>
          <a:p>
            <a:pPr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упражнять детей в умении  понимать эмоции сверстников, взрослых, сказочных персонажей, выражать собственные эмоции и чувства социально приемлемым способом.</a:t>
            </a:r>
            <a:endParaRPr lang="ru-RU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82880" y="0"/>
            <a:ext cx="8961120" cy="6857999"/>
          </a:xfrm>
        </p:spPr>
        <p:txBody>
          <a:bodyPr/>
          <a:lstStyle/>
          <a:p>
            <a:pPr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К положительным эмоциям принадлежат: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восторг,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радость,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уверенность,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симпатия,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любовь,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нежность,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блаженство,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удовольствие.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негативным эмоциям принадлежат: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злорадство,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месть,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горе,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тревога,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тоска,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страх,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отчаянье,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гнев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Нейтральными можно назвать:</a:t>
            </a:r>
          </a:p>
          <a:p>
            <a:pPr lvl="1"/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любопытство,</a:t>
            </a:r>
          </a:p>
          <a:p>
            <a:pPr lvl="1"/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изумление,</a:t>
            </a:r>
          </a:p>
          <a:p>
            <a:pPr lvl="1"/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безразличие</a:t>
            </a:r>
            <a:r>
              <a:rPr lang="ru-RU" sz="1800" b="1" i="1" dirty="0"/>
              <a:t>.</a:t>
            </a:r>
          </a:p>
        </p:txBody>
      </p:sp>
      <p:pic>
        <p:nvPicPr>
          <p:cNvPr id="9" name="Picture 2" descr="C:\Users\Тусенька))))))))\Downloads\для д.с\шары эмоции\oOuPD0JIR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35039" y="600892"/>
            <a:ext cx="1217735" cy="148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Тусенька))))))))\Downloads\для д.с\шары эмоции\MKCoioth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0583" y="681553"/>
            <a:ext cx="1201783" cy="1524790"/>
          </a:xfrm>
          <a:prstGeom prst="rect">
            <a:avLst/>
          </a:prstGeom>
          <a:noFill/>
        </p:spPr>
      </p:pic>
      <p:pic>
        <p:nvPicPr>
          <p:cNvPr id="11" name="Picture 4" descr="C:\Users\Тусенька))))))))\Downloads\для д.с\шары эмоции\-QMpi3j11w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2812" y="1296671"/>
            <a:ext cx="1227908" cy="1403529"/>
          </a:xfrm>
          <a:prstGeom prst="rect">
            <a:avLst/>
          </a:prstGeom>
          <a:noFill/>
        </p:spPr>
      </p:pic>
      <p:pic>
        <p:nvPicPr>
          <p:cNvPr id="12" name="Picture 5" descr="C:\Users\Тусенька))))))))\Downloads\для д.с\шары эмоции\Y-QpC3nN-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2340" y="5199017"/>
            <a:ext cx="1108882" cy="1459230"/>
          </a:xfrm>
          <a:prstGeom prst="rect">
            <a:avLst/>
          </a:prstGeom>
          <a:noFill/>
        </p:spPr>
      </p:pic>
      <p:pic>
        <p:nvPicPr>
          <p:cNvPr id="13" name="Picture 6" descr="C:\Users\Тусенька))))))))\Downloads\для д.с\шары эмоции\3mQK-VCR8h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9144" y="3267757"/>
            <a:ext cx="1279480" cy="1483312"/>
          </a:xfrm>
          <a:prstGeom prst="rect">
            <a:avLst/>
          </a:prstGeom>
          <a:noFill/>
        </p:spPr>
      </p:pic>
      <p:pic>
        <p:nvPicPr>
          <p:cNvPr id="14" name="Picture 7" descr="C:\Users\Тусенька))))))))\Downloads\для д.с\шары эмоции\zvrnoK0Y2o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5063" y="3670662"/>
            <a:ext cx="1175657" cy="1550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2784"/>
          </a:xfrm>
        </p:spPr>
        <p:txBody>
          <a:bodyPr/>
          <a:lstStyle/>
          <a:p>
            <a:pPr algn="ctr"/>
            <a:r>
              <a:rPr lang="ru-RU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194" y="1267097"/>
            <a:ext cx="8647612" cy="4909866"/>
          </a:xfrm>
        </p:spPr>
        <p:txBody>
          <a:bodyPr/>
          <a:lstStyle/>
          <a:p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выражаются эмоции человека? (пластикой, мимикой)</a:t>
            </a:r>
          </a:p>
          <a:p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помощи чего выражаются эмоции? (поза, жест, мимика)</a:t>
            </a:r>
          </a:p>
        </p:txBody>
      </p:sp>
      <p:pic>
        <p:nvPicPr>
          <p:cNvPr id="4" name="Picture 7" descr="C:\Users\Тусенька))))))))\Downloads\-4TjkwHmJ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9789" y="5473337"/>
            <a:ext cx="714783" cy="714783"/>
          </a:xfrm>
          <a:prstGeom prst="rect">
            <a:avLst/>
          </a:prstGeom>
          <a:noFill/>
        </p:spPr>
      </p:pic>
      <p:pic>
        <p:nvPicPr>
          <p:cNvPr id="5" name="Picture 7" descr="C:\Users\Тусенька))))))))\Downloads\-4TjkwHmJ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900314" y="5486400"/>
            <a:ext cx="714783" cy="736556"/>
          </a:xfrm>
          <a:prstGeom prst="rect">
            <a:avLst/>
          </a:prstGeom>
          <a:noFill/>
        </p:spPr>
      </p:pic>
      <p:pic>
        <p:nvPicPr>
          <p:cNvPr id="6" name="Picture 2" descr="http://static.ozone.ru/multimedia/audio_cd_covers/1007084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930" y="4455614"/>
            <a:ext cx="1793875" cy="179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169817"/>
            <a:ext cx="7929154" cy="116259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br>
              <a:rPr lang="ru-RU" i="1" dirty="0"/>
            </a:br>
            <a:br>
              <a:rPr lang="ru-RU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ИСПУГ (СТРАХ):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Покажите, как испугался заяц, который увидел волка . 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r>
              <a:rPr lang="ru-RU" dirty="0"/>
              <a:t> </a:t>
            </a:r>
          </a:p>
        </p:txBody>
      </p:sp>
      <p:pic>
        <p:nvPicPr>
          <p:cNvPr id="4" name="Содержимое 3" descr="C:\Users\Тусенька))))))))\Downloads\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7012" y="933722"/>
            <a:ext cx="3848100" cy="263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Тусенька))))))))\Downloads\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835" y="962675"/>
            <a:ext cx="3791702" cy="284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Тусенька))))))))\Downloads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8463" y="3576320"/>
            <a:ext cx="4013200" cy="299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2338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ИСПУГ (СТРАХ):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Покажите, как испугался котенок, на которого лает собака.</a:t>
            </a:r>
          </a:p>
        </p:txBody>
      </p:sp>
      <p:pic>
        <p:nvPicPr>
          <p:cNvPr id="4" name="Picture 2" descr="C:\Users\Тусенька))))))))\Downloads\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300" y="1150303"/>
            <a:ext cx="4002940" cy="2886120"/>
          </a:xfrm>
          <a:prstGeom prst="rect">
            <a:avLst/>
          </a:prstGeom>
          <a:noFill/>
        </p:spPr>
      </p:pic>
      <p:pic>
        <p:nvPicPr>
          <p:cNvPr id="6148" name="Picture 4" descr="C:\Users\Тусенька))))))))\Downloads\25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1640" y="1121364"/>
            <a:ext cx="3943350" cy="2928122"/>
          </a:xfrm>
          <a:prstGeom prst="rect">
            <a:avLst/>
          </a:prstGeom>
          <a:noFill/>
        </p:spPr>
      </p:pic>
      <p:pic>
        <p:nvPicPr>
          <p:cNvPr id="6149" name="Picture 5" descr="C:\Users\Тусенька))))))))\Downloads\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5505" y="4010296"/>
            <a:ext cx="4265566" cy="2847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5943"/>
            <a:ext cx="7886700" cy="924519"/>
          </a:xfrm>
        </p:spPr>
        <p:txBody>
          <a:bodyPr/>
          <a:lstStyle/>
          <a:p>
            <a:pPr algn="ctr"/>
            <a:r>
              <a:rPr lang="ru-RU" i="1" dirty="0"/>
              <a:t> 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ГНЕВ (ЗЛОСТЬ)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Покажи, как рассердился ребенок,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у которого отобрали игрушку</a:t>
            </a:r>
          </a:p>
        </p:txBody>
      </p:sp>
      <p:pic>
        <p:nvPicPr>
          <p:cNvPr id="7172" name="Picture 4" descr="C:\Users\Тусенька))))))))\Downloads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5818" y="4240764"/>
            <a:ext cx="3444674" cy="2460482"/>
          </a:xfrm>
          <a:prstGeom prst="rect">
            <a:avLst/>
          </a:prstGeom>
          <a:noFill/>
        </p:spPr>
      </p:pic>
      <p:pic>
        <p:nvPicPr>
          <p:cNvPr id="7174" name="Picture 6" descr="C:\Users\Тусенька))))))))\Downloads\hello_html_m7a7d10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13" y="274320"/>
            <a:ext cx="1897748" cy="2558571"/>
          </a:xfrm>
          <a:prstGeom prst="rect">
            <a:avLst/>
          </a:prstGeom>
          <a:noFill/>
        </p:spPr>
      </p:pic>
      <p:pic>
        <p:nvPicPr>
          <p:cNvPr id="7175" name="Picture 7" descr="C:\Users\Тусенька))))))))\Downloads\berrinche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9440" y="407247"/>
            <a:ext cx="1802674" cy="2567697"/>
          </a:xfrm>
          <a:prstGeom prst="rect">
            <a:avLst/>
          </a:prstGeom>
          <a:noFill/>
        </p:spPr>
      </p:pic>
      <p:pic>
        <p:nvPicPr>
          <p:cNvPr id="7176" name="Picture 8" descr="C:\Users\Тусенька))))))))\Downloads\Doshkolnik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195" y="4171108"/>
            <a:ext cx="3655390" cy="2436927"/>
          </a:xfrm>
          <a:prstGeom prst="rect">
            <a:avLst/>
          </a:prstGeom>
          <a:noFill/>
        </p:spPr>
      </p:pic>
      <p:pic>
        <p:nvPicPr>
          <p:cNvPr id="7177" name="Picture 9" descr="C:\Users\Тусенька))))))))\Downloads\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68880" y="1296315"/>
            <a:ext cx="4179026" cy="2749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593" y="169184"/>
            <a:ext cx="7886700" cy="915033"/>
          </a:xfrm>
        </p:spPr>
        <p:txBody>
          <a:bodyPr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Покажи, как рассердился Буратино, когда его наказала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Мальвина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C:\Users\Тусенька))))))))\Downloads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74" y="3927454"/>
            <a:ext cx="3330272" cy="2497704"/>
          </a:xfrm>
          <a:prstGeom prst="rect">
            <a:avLst/>
          </a:prstGeom>
          <a:noFill/>
        </p:spPr>
      </p:pic>
      <p:pic>
        <p:nvPicPr>
          <p:cNvPr id="8194" name="Picture 2" descr="C:\Users\Тусенька))))))))\Downloads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2492" y="4036423"/>
            <a:ext cx="3361508" cy="2521131"/>
          </a:xfrm>
          <a:prstGeom prst="rect">
            <a:avLst/>
          </a:prstGeom>
          <a:noFill/>
        </p:spPr>
      </p:pic>
      <p:pic>
        <p:nvPicPr>
          <p:cNvPr id="8195" name="Picture 3" descr="C:\Users\Тусенька))))))))\Downloads\1364464975_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2833" y="1195653"/>
            <a:ext cx="3678967" cy="3650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247560"/>
            <a:ext cx="7886700" cy="797469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ГНЕВ (УПРЯМСТВО)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Покажи, как рассердились два барана на мосту.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Тусенька))))))))\Downloads\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945" y="992777"/>
            <a:ext cx="4649038" cy="2436096"/>
          </a:xfrm>
          <a:prstGeom prst="rect">
            <a:avLst/>
          </a:prstGeom>
          <a:noFill/>
        </p:spPr>
      </p:pic>
      <p:pic>
        <p:nvPicPr>
          <p:cNvPr id="9219" name="Picture 3" descr="C:\Users\Тусенька))))))))\Downloads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824" y="2919636"/>
            <a:ext cx="4267064" cy="2357757"/>
          </a:xfrm>
          <a:prstGeom prst="rect">
            <a:avLst/>
          </a:prstGeom>
          <a:noFill/>
        </p:spPr>
      </p:pic>
      <p:pic>
        <p:nvPicPr>
          <p:cNvPr id="9220" name="Picture 4" descr="C:\Users\Тусенька))))))))\Downloads\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9197" y="4062548"/>
            <a:ext cx="4139467" cy="2594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01.pot [Режим совместимости]" id="{0ECF2CA0-5544-4BD2-86EF-F8D2E3D6FFDE}" vid="{80881649-E6EB-44D8-944E-2186FE5E37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245</TotalTime>
  <Words>360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Monotype Corsiva</vt:lpstr>
      <vt:lpstr>Times New Roman</vt:lpstr>
      <vt:lpstr>1</vt:lpstr>
      <vt:lpstr>  «Тренируем эмоции»  игра на развитие эмоционально-волевой сферы </vt:lpstr>
      <vt:lpstr>  Цель:  понимание эмоций других, умение выражать собственные эмоции и чувства.  </vt:lpstr>
      <vt:lpstr>Презентация PowerPoint</vt:lpstr>
      <vt:lpstr>?</vt:lpstr>
      <vt:lpstr>  ИСПУГ (СТРАХ): Покажите, как испугался заяц, который увидел волка .    </vt:lpstr>
      <vt:lpstr>ИСПУГ (СТРАХ): Покажите, как испугался котенок, на которого лает собака.</vt:lpstr>
      <vt:lpstr> ГНЕВ (ЗЛОСТЬ) Покажи, как рассердился ребенок,  у которого отобрали игрушку</vt:lpstr>
      <vt:lpstr>  Покажи, как рассердился Буратино, когда его наказала Мальвина</vt:lpstr>
      <vt:lpstr>ГНЕВ (УПРЯМСТВО) Покажи, как рассердились два барана на мосту.</vt:lpstr>
      <vt:lpstr>РАДОСТЬ Улыбнись, пожалуйста, как солнышко.</vt:lpstr>
      <vt:lpstr>РАДОСТЬ Улыбнись, пожалуйста, как кот, греющийся на солнышке.</vt:lpstr>
      <vt:lpstr>РАДОСТЬ Улыбнись, пожалуйста, как хитрая лиса.</vt:lpstr>
      <vt:lpstr>РАДОСТЬ (УДОВОЛЬСТВИЕ) Улыбнись, как, довольный ребенок.</vt:lpstr>
      <vt:lpstr>РАДОСТЬ Улыбнись, пожалуйста, как  счастливая мама.</vt:lpstr>
      <vt:lpstr>Игра «Изобрази эмоцию»</vt:lpstr>
      <vt:lpstr>  В данной игре могут использоваться разные варианты эмоций.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на развитие эмоционально-волевой сферы  «Тренируем эмоции»</dc:title>
  <dc:creator>Тусенька))))))))</dc:creator>
  <cp:lastModifiedBy>Ольга</cp:lastModifiedBy>
  <cp:revision>30</cp:revision>
  <dcterms:created xsi:type="dcterms:W3CDTF">2018-01-15T04:19:54Z</dcterms:created>
  <dcterms:modified xsi:type="dcterms:W3CDTF">2021-11-12T06:03:09Z</dcterms:modified>
</cp:coreProperties>
</file>